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6"/>
  </p:handoutMasterIdLst>
  <p:sldIdLst>
    <p:sldId id="515" r:id="rId4"/>
    <p:sldId id="447" r:id="rId6"/>
    <p:sldId id="280" r:id="rId7"/>
    <p:sldId id="568" r:id="rId8"/>
    <p:sldId id="569" r:id="rId9"/>
    <p:sldId id="495" r:id="rId10"/>
    <p:sldId id="533" r:id="rId11"/>
    <p:sldId id="529" r:id="rId12"/>
    <p:sldId id="503" r:id="rId13"/>
    <p:sldId id="505" r:id="rId14"/>
    <p:sldId id="530" r:id="rId15"/>
    <p:sldId id="531" r:id="rId16"/>
    <p:sldId id="532" r:id="rId17"/>
    <p:sldId id="562" r:id="rId18"/>
    <p:sldId id="564" r:id="rId19"/>
    <p:sldId id="565" r:id="rId20"/>
    <p:sldId id="566" r:id="rId21"/>
    <p:sldId id="567" r:id="rId22"/>
    <p:sldId id="584" r:id="rId23"/>
    <p:sldId id="586" r:id="rId24"/>
    <p:sldId id="261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Wan" initials="YW" lastIdx="1" clrIdx="0"/>
  <p:cmAuthor id="2" name="l" initials="l" lastIdx="1" clrIdx="1"/>
  <p:cmAuthor id="3" name="朱锐" initials="朱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A4EC"/>
    <a:srgbClr val="CCE77A"/>
    <a:srgbClr val="00ACBF"/>
    <a:srgbClr val="FFE13E"/>
    <a:srgbClr val="050358"/>
    <a:srgbClr val="2F7D6D"/>
    <a:srgbClr val="002060"/>
    <a:srgbClr val="A200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5" autoAdjust="0"/>
    <p:restoredTop sz="96182" autoAdjust="0"/>
  </p:normalViewPr>
  <p:slideViewPr>
    <p:cSldViewPr snapToGrid="0">
      <p:cViewPr varScale="1">
        <p:scale>
          <a:sx n="68" d="100"/>
          <a:sy n="68" d="100"/>
        </p:scale>
        <p:origin x="264" y="66"/>
      </p:cViewPr>
      <p:guideLst>
        <p:guide orient="horz" pos="2255"/>
        <p:guide pos="382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19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A036312-6A05-4643-B813-780AEBCA54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A036312-6A05-4643-B813-780AEBCA54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A036312-6A05-4643-B813-780AEBCA54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A036312-6A05-4643-B813-780AEBCA54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A036312-6A05-4643-B813-780AEBCA54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7034" y="-1026013"/>
            <a:ext cx="10626249" cy="6767147"/>
          </a:xfrm>
          <a:prstGeom prst="rect">
            <a:avLst/>
          </a:prstGeom>
        </p:spPr>
      </p:pic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5312570" y="3778196"/>
            <a:ext cx="5829301" cy="2101373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2570" y="581047"/>
            <a:ext cx="5829301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312570" y="877318"/>
            <a:ext cx="5829301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 flipH="1">
            <a:off x="10114419" y="6270467"/>
            <a:ext cx="1027452" cy="0"/>
          </a:xfrm>
          <a:prstGeom prst="line">
            <a:avLst/>
          </a:prstGeom>
          <a:ln>
            <a:solidFill>
              <a:srgbClr val="CDD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-19050"/>
            <a:ext cx="12206288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3175" y="6245225"/>
            <a:ext cx="1604963" cy="620713"/>
          </a:xfrm>
          <a:prstGeom prst="rect">
            <a:avLst/>
          </a:prstGeom>
          <a:solidFill>
            <a:srgbClr val="F05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" name="矩形 3"/>
          <p:cNvSpPr/>
          <p:nvPr userDrawn="1"/>
        </p:nvSpPr>
        <p:spPr>
          <a:xfrm>
            <a:off x="1608138" y="6245225"/>
            <a:ext cx="10601325" cy="620713"/>
          </a:xfrm>
          <a:prstGeom prst="rect">
            <a:avLst/>
          </a:prstGeom>
          <a:solidFill>
            <a:srgbClr val="00A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FC321-824B-E14B-B8B9-5A6E2D19E5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6EF03D4-61BC-483B-ACB4-CE0B805591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D03548B-9862-4A47-AC00-2BDF33D96B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6EF03D4-61BC-483B-ACB4-CE0B805591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D03548B-9862-4A47-AC00-2BDF33D96B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6EF03D4-61BC-483B-ACB4-CE0B805591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D03548B-9862-4A47-AC00-2BDF33D96B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6EF03D4-61BC-483B-ACB4-CE0B805591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D03548B-9862-4A47-AC00-2BDF33D96B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6EF03D4-61BC-483B-ACB4-CE0B805591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D03548B-9862-4A47-AC00-2BDF33D96B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6EF03D4-61BC-483B-ACB4-CE0B805591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D03548B-9862-4A47-AC00-2BDF33D96B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6EF03D4-61BC-483B-ACB4-CE0B805591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D03548B-9862-4A47-AC00-2BDF33D96B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6EF03D4-61BC-483B-ACB4-CE0B805591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D03548B-9862-4A47-AC00-2BDF33D96B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6EF03D4-61BC-483B-ACB4-CE0B805591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D03548B-9862-4A47-AC00-2BDF33D96B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š1íḋê"/>
          <p:cNvSpPr/>
          <p:nvPr userDrawn="1"/>
        </p:nvSpPr>
        <p:spPr>
          <a:xfrm>
            <a:off x="0" y="1596571"/>
            <a:ext cx="12192000" cy="3570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 hasCustomPrompt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47" y="617415"/>
            <a:ext cx="7814260" cy="497637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6EF03D4-61BC-483B-ACB4-CE0B805591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D03548B-9862-4A47-AC00-2BDF33D96B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6EF03D4-61BC-483B-ACB4-CE0B805591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D03548B-9862-4A47-AC00-2BDF33D96B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430213"/>
            <a:ext cx="10845798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2736449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2440178"/>
            <a:ext cx="108457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8" y="3124905"/>
            <a:ext cx="7814260" cy="497637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image" Target="../media/image4.jpeg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5090383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3"/>
            <a:stretch>
              <a:fillRect/>
            </a:stretch>
          </p:blipFill>
          <p:spPr>
            <a:xfrm>
              <a:off x="0" y="0"/>
              <a:ext cx="9144000" cy="5090383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0" y="635000"/>
              <a:ext cx="9144000" cy="416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338" name="Picture 2" descr="C:\Users\Design\Desktop\图片2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image" Target="../media/image22.png"/><Relationship Id="rId3" Type="http://schemas.openxmlformats.org/officeDocument/2006/relationships/tags" Target="../tags/tag8.xml"/><Relationship Id="rId2" Type="http://schemas.openxmlformats.org/officeDocument/2006/relationships/image" Target="../media/image21.png"/><Relationship Id="rId19" Type="http://schemas.openxmlformats.org/officeDocument/2006/relationships/notesSlide" Target="../notesSlides/notesSlide11.xml"/><Relationship Id="rId18" Type="http://schemas.openxmlformats.org/officeDocument/2006/relationships/slideLayout" Target="../slideLayouts/slideLayout12.xml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tags" Target="../tags/tag14.xml"/><Relationship Id="rId10" Type="http://schemas.openxmlformats.org/officeDocument/2006/relationships/image" Target="../media/image23.png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9.jpeg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6.xml"/><Relationship Id="rId7" Type="http://schemas.openxmlformats.org/officeDocument/2006/relationships/image" Target="../media/image17.png"/><Relationship Id="rId6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tags" Target="../tags/tag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ṩľí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ṣļiḓê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i$ḻíďê"/>
          <p:cNvSpPr>
            <a:spLocks noGrp="1"/>
          </p:cNvSpPr>
          <p:nvPr>
            <p:ph type="ctrTitle"/>
          </p:nvPr>
        </p:nvSpPr>
        <p:spPr>
          <a:xfrm>
            <a:off x="5132070" y="4068445"/>
            <a:ext cx="6650990" cy="2101215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defRPr/>
            </a:pPr>
            <a:br>
              <a:rPr lang="en-US" altLang="zh-CN" sz="4800" b="0" dirty="0"/>
            </a:br>
            <a:r>
              <a:rPr lang="zh-CN" altLang="en-US" b="0" dirty="0"/>
              <a:t>活动上线方案</a:t>
            </a:r>
            <a:endParaRPr lang="zh-CN" altLang="en-US" b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915" y="3719286"/>
            <a:ext cx="5529943" cy="1903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8363" y="295120"/>
            <a:ext cx="8771890" cy="5359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七、游戏设计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少儿亮相结合头部内容特色的互动游戏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035" y="1818640"/>
            <a:ext cx="5744845" cy="3220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9560" y="946785"/>
            <a:ext cx="5768340" cy="534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、场景设计</a:t>
            </a:r>
            <a:endParaRPr lang="zh-CN" altLang="en-US" sz="175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以汪汪队为主要元素设计页面，通过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设计及文案呈现，凸显汪汪队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正向的价值观，勇敢的优秀品质，向用户传递正能量。</a:t>
            </a:r>
            <a:endParaRPr lang="zh-CN" altLang="en-US" sz="1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游戏主题：和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勇敢的Chase阿奇一起救火</a:t>
            </a:r>
            <a:endParaRPr lang="zh-CN" altLang="en-US" sz="1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场景设计：以汪汪队灭火救援为场景设计，用户在玩互动游戏的同时，</a:t>
            </a:r>
            <a:r>
              <a:rPr lang="zh-CN" altLang="en-US" sz="17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普及救火知识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，让小朋友学习汪汪队成员</a:t>
            </a:r>
            <a:r>
              <a:rPr lang="zh-CN" altLang="en-US" sz="17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勇敢、热心的优秀品质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IP+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文案：通过文案贴合游戏场景的形式，让小朋友在游戏过程中与动画明星进行互动。</a:t>
            </a:r>
            <a:endParaRPr lang="zh-CN" altLang="en-US" sz="1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用户滚动条：</a:t>
            </a:r>
            <a:r>
              <a:rPr lang="zh-CN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展示完成游戏任务且获得勋章的用户信息，刺激小朋友完成目标任务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81595" y="2021205"/>
            <a:ext cx="2431415" cy="373380"/>
          </a:xfrm>
          <a:prstGeom prst="rect">
            <a:avLst/>
          </a:prstGeom>
          <a:solidFill>
            <a:srgbClr val="CCE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游戏主题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75750" y="4753610"/>
            <a:ext cx="300355" cy="163830"/>
          </a:xfrm>
          <a:prstGeom prst="rect">
            <a:avLst/>
          </a:prstGeom>
          <a:solidFill>
            <a:srgbClr val="CCE77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3763" y="284960"/>
            <a:ext cx="9382760" cy="5359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八、游戏设计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参与互动游戏即可获得荣誉徽章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中奖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1019810"/>
            <a:ext cx="5694680" cy="521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、文案设计（互动性强）</a:t>
            </a: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阿奇：大家好，我是Chase阿奇，和我一起加入救火行动吧！（游戏开始）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小砾：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只要你遇到麻烦，就勇敢的大声呼救！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天天：天天安全小知识，遇到着火可以打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119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报警哦！（游戏中）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··· ···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毛毛：恭喜你和毛毛等小伙伴完成救火任务（游戏结束）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滚动条：勇敢的Chase阿奇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****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小朋友完成救援行动，获得阿奇（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）徽章一枚。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备注：用户在游戏的过程中，根据焦点位置的不同，会有不同的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形象以文案的形式进行打招呼互动。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134" b="8134"/>
          <a:stretch>
            <a:fillRect/>
          </a:stretch>
        </p:blipFill>
        <p:spPr>
          <a:xfrm>
            <a:off x="6325067" y="1425607"/>
            <a:ext cx="2425316" cy="1800381"/>
          </a:xfrm>
          <a:prstGeom prst="rect">
            <a:avLst/>
          </a:prstGeom>
        </p:spPr>
      </p:pic>
      <p:pic>
        <p:nvPicPr>
          <p:cNvPr id="52" name="图片 51" descr="placingpictureplaceholde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0186313" y="4024580"/>
            <a:ext cx="1138234" cy="1150638"/>
          </a:xfrm>
          <a:prstGeom prst="rect">
            <a:avLst/>
          </a:prstGeom>
        </p:spPr>
      </p:pic>
      <p:pic>
        <p:nvPicPr>
          <p:cNvPr id="51" name="图片 50" descr="placingpictureplaceholde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8899231" y="4024580"/>
            <a:ext cx="1138234" cy="1150638"/>
          </a:xfrm>
          <a:prstGeom prst="rect">
            <a:avLst/>
          </a:prstGeom>
        </p:spPr>
      </p:pic>
      <p:pic>
        <p:nvPicPr>
          <p:cNvPr id="50" name="图片 49" descr="placingpictureplaceholder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0186313" y="2725094"/>
            <a:ext cx="1138234" cy="1150638"/>
          </a:xfrm>
          <a:prstGeom prst="rect">
            <a:avLst/>
          </a:prstGeom>
        </p:spPr>
      </p:pic>
      <p:pic>
        <p:nvPicPr>
          <p:cNvPr id="49" name="图片 48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8899231" y="2725094"/>
            <a:ext cx="1138234" cy="1150638"/>
          </a:xfrm>
          <a:prstGeom prst="rect">
            <a:avLst/>
          </a:prstGeom>
        </p:spPr>
      </p:pic>
      <p:pic>
        <p:nvPicPr>
          <p:cNvPr id="48" name="图片 47" descr="placingpictureplaceholder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0186313" y="1425607"/>
            <a:ext cx="1138234" cy="1150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15590" b="15590"/>
          <a:stretch>
            <a:fillRect/>
          </a:stretch>
        </p:blipFill>
        <p:spPr>
          <a:xfrm>
            <a:off x="6325067" y="3374837"/>
            <a:ext cx="2425316" cy="1800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t="1758" b="1758"/>
          <a:stretch>
            <a:fillRect/>
          </a:stretch>
        </p:blipFill>
        <p:spPr>
          <a:xfrm>
            <a:off x="8899231" y="1425607"/>
            <a:ext cx="1138234" cy="1150638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86035" y="1425575"/>
            <a:ext cx="1137920" cy="114998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8890" y="2724785"/>
            <a:ext cx="1138555" cy="11893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6035" y="2727960"/>
            <a:ext cx="1137920" cy="118618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23655" y="4038600"/>
            <a:ext cx="1096010" cy="112268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86035" y="4024630"/>
            <a:ext cx="1124585" cy="1134745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7117080" y="5382260"/>
            <a:ext cx="3709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八大徽章（任务完成后随机获得）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5983" y="263370"/>
            <a:ext cx="11091545" cy="5359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九、游戏设计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非会员获得虚拟奖品 会员获得价值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3280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元限量实物奖品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4470" y="1028700"/>
            <a:ext cx="590804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、游戏设计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通过游戏设计，将线上头部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动画、奖品、会员权益、特色课程等元素结合到游戏当中。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游戏弹窗文案：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71500" indent="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恭喜你和Chase阿奇完成了水车充水任务，获得阿奇徽章一枚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71500" indent="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恭喜你和毛毛完成了消防车启动任务，获得毛毛徽章一枚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··· ···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71500" indent="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恭喜你完成本次救火任务，获得月包兑换券，免费观看一个月！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71500" indent="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恭喜你完成本次救火任务，获得月包兑换券，免费观看一年！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71500" indent="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恭喜你完成本次救火任务，获得乐高-宠物商店拼插积木玩具限量版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套！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2510" y="1788160"/>
            <a:ext cx="5690870" cy="32823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14335" y="2567940"/>
            <a:ext cx="1693545" cy="1684020"/>
          </a:xfrm>
          <a:prstGeom prst="rect">
            <a:avLst/>
          </a:prstGeom>
          <a:solidFill>
            <a:srgbClr val="CCE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恭喜你和毛毛完成消防车启动任务，获得毛毛徽一枚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95260" y="4361180"/>
            <a:ext cx="2449830" cy="482600"/>
          </a:xfrm>
          <a:prstGeom prst="rect">
            <a:avLst/>
          </a:prstGeom>
          <a:solidFill>
            <a:srgbClr val="9BA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46005" y="2454275"/>
            <a:ext cx="919480" cy="1861820"/>
          </a:xfrm>
          <a:prstGeom prst="rect">
            <a:avLst/>
          </a:prstGeom>
          <a:solidFill>
            <a:srgbClr val="CCE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46005" y="2777490"/>
            <a:ext cx="915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领奖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13700" y="4489450"/>
            <a:ext cx="2847340" cy="419100"/>
          </a:xfrm>
          <a:prstGeom prst="rect">
            <a:avLst/>
          </a:prstGeom>
          <a:solidFill>
            <a:srgbClr val="CCE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购买会员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赢价值最高礼物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2018" y="253845"/>
            <a:ext cx="9217025" cy="5359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十、游戏设计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活动结束后 根据中奖数量赠送会员实物奖品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4170" y="810260"/>
            <a:ext cx="5768340" cy="280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、奖品设计</a:t>
            </a:r>
            <a:endParaRPr lang="zh-CN" altLang="en-US" sz="175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①用户每日可免费参与在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场景的主题游戏，订购少儿专区会员后有机会获得最大奖项。</a:t>
            </a:r>
            <a:endParaRPr lang="zh-CN" altLang="en-US" sz="17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②游戏奖品：</a:t>
            </a:r>
            <a:r>
              <a:rPr lang="en-US" altLang="zh-CN" sz="17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7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</a:t>
            </a:r>
            <a:r>
              <a:rPr lang="en-US" altLang="zh-CN" sz="17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 sz="17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主题徽章、月包买一送一券，月包兑换券、年包兑换券、乐高-宠物商店拼插积木玩具限量版*1份</a:t>
            </a:r>
            <a:endParaRPr lang="zh-CN" altLang="en-US" sz="17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备注：各场景获得徽章的难易程度不一样。每个用户仅可兑换一次。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2510" y="1788160"/>
            <a:ext cx="5690870" cy="32823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14335" y="2567940"/>
            <a:ext cx="1693545" cy="1684020"/>
          </a:xfrm>
          <a:prstGeom prst="rect">
            <a:avLst/>
          </a:prstGeom>
          <a:solidFill>
            <a:srgbClr val="CCE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恭喜你和汪汪队一起完成了灭火任务，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可以兑换乐高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宠物商店拼插积木玩具限量版奖品。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95260" y="4361180"/>
            <a:ext cx="2449830" cy="482600"/>
          </a:xfrm>
          <a:prstGeom prst="rect">
            <a:avLst/>
          </a:prstGeom>
          <a:solidFill>
            <a:srgbClr val="9BA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46005" y="2454275"/>
            <a:ext cx="919480" cy="1861820"/>
          </a:xfrm>
          <a:prstGeom prst="rect">
            <a:avLst/>
          </a:prstGeom>
          <a:solidFill>
            <a:srgbClr val="CCE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743585" y="3783330"/>
          <a:ext cx="4922520" cy="2111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/>
                <a:gridCol w="1202055"/>
                <a:gridCol w="1074420"/>
                <a:gridCol w="793115"/>
                <a:gridCol w="1217930"/>
              </a:tblGrid>
              <a:tr h="826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 b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9BA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大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IP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主题徽章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9BA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汪汪队立大功玩具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9BA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年包兑换券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9BA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乐高-宠物商店拼插积木玩具限量版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9BA4EC"/>
                    </a:solidFill>
                  </a:tcPr>
                </a:tc>
              </a:tr>
              <a:tr h="642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中奖率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非会员中奖概率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100</a:t>
                      </a: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%</a:t>
                      </a:r>
                      <a:endParaRPr lang="en-US" altLang="zh-CN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42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每周释放数量</a:t>
                      </a:r>
                      <a:endParaRPr lang="zh-CN" altLang="en-US" sz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9946005" y="2777490"/>
            <a:ext cx="915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领奖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13700" y="4489450"/>
            <a:ext cx="2847340" cy="419100"/>
          </a:xfrm>
          <a:prstGeom prst="rect">
            <a:avLst/>
          </a:prstGeom>
          <a:solidFill>
            <a:srgbClr val="CCE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购买会员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赢价值最高礼物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5838" y="285595"/>
            <a:ext cx="9950450" cy="5359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十一、领取奖品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扫码关注微信公众号进入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H5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领取奖品进行留资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05510" y="962660"/>
            <a:ext cx="3347720" cy="1931035"/>
            <a:chOff x="9626" y="2816"/>
            <a:chExt cx="8962" cy="5169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26" y="2816"/>
              <a:ext cx="8962" cy="5169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12621" y="4044"/>
              <a:ext cx="2667" cy="2652"/>
            </a:xfrm>
            <a:prstGeom prst="rect">
              <a:avLst/>
            </a:prstGeom>
            <a:solidFill>
              <a:srgbClr val="CCE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恭喜你和毛毛完成消防车启动任务，获得毛毛徽章一枚</a:t>
              </a:r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276" y="6868"/>
              <a:ext cx="3858" cy="760"/>
            </a:xfrm>
            <a:prstGeom prst="rect">
              <a:avLst/>
            </a:prstGeom>
            <a:solidFill>
              <a:srgbClr val="9BA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965" y="7070"/>
              <a:ext cx="2022" cy="660"/>
            </a:xfrm>
            <a:prstGeom prst="rect">
              <a:avLst/>
            </a:prstGeom>
            <a:solidFill>
              <a:srgbClr val="CCE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去领取</a:t>
              </a:r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5663" y="3865"/>
              <a:ext cx="1448" cy="2932"/>
            </a:xfrm>
            <a:prstGeom prst="rect">
              <a:avLst/>
            </a:prstGeom>
            <a:solidFill>
              <a:srgbClr val="CCE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</a:t>
              </a:r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5663" y="4374"/>
              <a:ext cx="1441" cy="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扫码</a:t>
              </a:r>
              <a:endPara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领奖</a:t>
              </a:r>
              <a:endPara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17920" y="962660"/>
            <a:ext cx="3363595" cy="1931035"/>
            <a:chOff x="9626" y="2816"/>
            <a:chExt cx="8962" cy="5169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26" y="2816"/>
              <a:ext cx="8962" cy="5169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12621" y="4044"/>
              <a:ext cx="2667" cy="2652"/>
            </a:xfrm>
            <a:prstGeom prst="rect">
              <a:avLst/>
            </a:prstGeom>
            <a:solidFill>
              <a:srgbClr val="CCE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恭喜你和汪汪队一起完成了灭火任务，</a:t>
              </a:r>
              <a:r>
                <a:rPr lang="zh-CN" altLang="en-US" sz="1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可以兑换乐高</a:t>
              </a:r>
              <a:r>
                <a:rPr lang="en-US" altLang="zh-CN" sz="1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1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宠物商店拼插积木玩具限量版奖品。</a:t>
              </a:r>
              <a:endPara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276" y="6868"/>
              <a:ext cx="3858" cy="760"/>
            </a:xfrm>
            <a:prstGeom prst="rect">
              <a:avLst/>
            </a:prstGeom>
            <a:solidFill>
              <a:srgbClr val="9BA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965" y="7070"/>
              <a:ext cx="2022" cy="660"/>
            </a:xfrm>
            <a:prstGeom prst="rect">
              <a:avLst/>
            </a:prstGeom>
            <a:solidFill>
              <a:srgbClr val="CCE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去兑换</a:t>
              </a:r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5663" y="3865"/>
              <a:ext cx="1448" cy="2932"/>
            </a:xfrm>
            <a:prstGeom prst="rect">
              <a:avLst/>
            </a:prstGeom>
            <a:solidFill>
              <a:srgbClr val="CCE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</a:t>
              </a:r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5663" y="4374"/>
              <a:ext cx="1441" cy="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扫码</a:t>
              </a:r>
              <a:endPara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领奖</a:t>
              </a:r>
              <a:endPara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440" y="5626100"/>
            <a:ext cx="356870" cy="76835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883285" y="3047365"/>
            <a:ext cx="3281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非实物中奖页面，扫码进入非实物奖品领取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H5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57" name="直接箭头连接符 56"/>
          <p:cNvCxnSpPr>
            <a:stCxn id="2" idx="3"/>
          </p:cNvCxnSpPr>
          <p:nvPr/>
        </p:nvCxnSpPr>
        <p:spPr>
          <a:xfrm flipV="1">
            <a:off x="3701415" y="1898015"/>
            <a:ext cx="907415" cy="127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3" idx="3"/>
          </p:cNvCxnSpPr>
          <p:nvPr/>
        </p:nvCxnSpPr>
        <p:spPr>
          <a:xfrm flipV="1">
            <a:off x="9024620" y="1900555"/>
            <a:ext cx="912495" cy="5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217920" y="3047365"/>
            <a:ext cx="3281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实物中奖页面，扫码进入实物奖品领取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H5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60395" y="1343660"/>
            <a:ext cx="541020" cy="11334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483600" y="1361440"/>
            <a:ext cx="541020" cy="10883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775200" y="962660"/>
            <a:ext cx="381208" cy="5411470"/>
            <a:chOff x="7520" y="1516"/>
            <a:chExt cx="1329" cy="1314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8371"/>
            <a:stretch>
              <a:fillRect/>
            </a:stretch>
          </p:blipFill>
          <p:spPr>
            <a:xfrm>
              <a:off x="7525" y="1516"/>
              <a:ext cx="1268" cy="1901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" y="12807"/>
              <a:ext cx="1262" cy="184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5" y="3417"/>
              <a:ext cx="1268" cy="183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25" y="5251"/>
              <a:ext cx="1279" cy="191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4" y="7160"/>
              <a:ext cx="1285" cy="191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0" y="9071"/>
              <a:ext cx="1269" cy="189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20" y="10968"/>
              <a:ext cx="1285" cy="1846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60" y="3796665"/>
            <a:ext cx="1302385" cy="274066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4608830" y="5502275"/>
            <a:ext cx="701675" cy="10058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0111740" y="962660"/>
            <a:ext cx="381208" cy="4652876"/>
            <a:chOff x="7520" y="1516"/>
            <a:chExt cx="1329" cy="1129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8371"/>
            <a:stretch>
              <a:fillRect/>
            </a:stretch>
          </p:blipFill>
          <p:spPr>
            <a:xfrm>
              <a:off x="7525" y="1516"/>
              <a:ext cx="1268" cy="190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5" y="3417"/>
              <a:ext cx="1268" cy="183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25" y="5251"/>
              <a:ext cx="1279" cy="191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4" y="7160"/>
              <a:ext cx="1285" cy="191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0" y="9071"/>
              <a:ext cx="1269" cy="189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20" y="10968"/>
              <a:ext cx="1285" cy="1846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0" y="3796665"/>
            <a:ext cx="1259205" cy="271145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9962515" y="5531485"/>
            <a:ext cx="701675" cy="9772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55" idx="1"/>
          </p:cNvCxnSpPr>
          <p:nvPr/>
        </p:nvCxnSpPr>
        <p:spPr>
          <a:xfrm flipH="1" flipV="1">
            <a:off x="4337050" y="5994400"/>
            <a:ext cx="271780" cy="107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9665335" y="5905500"/>
            <a:ext cx="271780" cy="107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642849" y="5572174"/>
            <a:ext cx="130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徽章可下载保存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35990" y="226060"/>
            <a:ext cx="6254750" cy="53594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十二、策划专题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27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勇敢解决难题</a:t>
            </a:r>
            <a:endParaRPr lang="zh-CN" altLang="en-US" sz="27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04990" y="1069975"/>
            <a:ext cx="4816475" cy="5354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《帮帮龙》讲述的是帮帮龙用自己的智慧和努力帮助小伙伴们度过难关、解决问题，让孩子们在充满童真童趣的动画片中汲取健康快乐、积极向上的价值和意义。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《汪汪队立大功》讲述的是不管遇到多么困难和危险的救援任务，乐观幽默的汪汪队狗狗们都会顺利完成任务的故事。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采用专题形式，将两部动画串联集合，让小朋友边看动画边学会善良、勇敢和友爱的品质。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汪汪队立大功第五季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汪汪队立大功第六季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汪汪队立大功第七季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帮帮龙出动之恐龙博物馆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帮帮龙出动之恐龙探险队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勇敢解决难题-嘉影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8445" y="1633220"/>
            <a:ext cx="6496050" cy="365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48384" y="295910"/>
            <a:ext cx="9206963" cy="53594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十二、策划专题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27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宝贝多才多艺</a:t>
            </a:r>
            <a:endParaRPr lang="zh-CN" altLang="en-US" sz="27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92620" y="1319530"/>
            <a:ext cx="4816475" cy="452310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本专题以成长启蒙为主题，精选艺术教育类片单，让小朋友们边看边学，感受艺术的熏陶、传统手工艺的魅力，能歌善舞，多才多艺。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非遗手工课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泥塑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和大师学非遗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土豆王国小乐队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 “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音乐会说话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熊小米教画画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 “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五彩斑斓绘画世界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萌鸡小队趣儿歌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——“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开开心心唱儿歌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趣味彩泥课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 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玩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彩泥 创意无限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1633220"/>
            <a:ext cx="6539230" cy="3678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80135" y="285115"/>
            <a:ext cx="7535545" cy="53594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十二、策划专题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27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让孩子感知友情的力量</a:t>
            </a:r>
            <a:endParaRPr lang="zh-CN" altLang="en-US" sz="27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71665" y="1069975"/>
            <a:ext cx="4816475" cy="5354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本专题集合的片单，都是以搭档伙伴为主题，让小朋友在看动画的同时明白搭档间需要互相了解，只有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学会了体量别人的感受,才能让自己得以成长。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通过适合家长和孩子都能理解的风趣和幽默，为用户带来有关于环保、气象、友谊等方面的知识，做到真正的寓教于乐。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阿贡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与阿贡一起成为群体领袖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心奇暴龙战车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 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驯龙斗士与恐龙的成长历程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宇宙护卫队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 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正义、勇敢的宇宙队员们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巨神战击队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团结一心守护地球和平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果果别动队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 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与商人大胡子斗智斗勇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福建效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725" y="1776730"/>
            <a:ext cx="6304280" cy="354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176019" y="232410"/>
            <a:ext cx="8671365" cy="53594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十二、策划专题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27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益智科普小课堂</a:t>
            </a:r>
            <a:endParaRPr lang="zh-CN" altLang="en-US" sz="27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71665" y="1202055"/>
            <a:ext cx="4816475" cy="424624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本专题集合的片单，以益智教育为主题，希望小朋友通过动画片中的小故事，学习知识，增长见闻，培养小朋友互帮互助、团结友爱等优秀品质。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萌鸡小队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与萌鸡小队一起帮助小动物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宇宙护卫队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 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跟彩虹一起研究科学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天才科学课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科学家背后的故事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三只松鼠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 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与小松鼠一起冒险吧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1510030"/>
            <a:ext cx="6455410" cy="363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TextBox 22"/>
          <p:cNvSpPr txBox="1"/>
          <p:nvPr/>
        </p:nvSpPr>
        <p:spPr>
          <a:xfrm>
            <a:off x="1080135" y="285115"/>
            <a:ext cx="7535545" cy="53594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十三、宣传计划（预计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月第二周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上线）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13360" y="1046480"/>
          <a:ext cx="11772265" cy="524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350"/>
                <a:gridCol w="2922270"/>
                <a:gridCol w="3477895"/>
                <a:gridCol w="4476750"/>
              </a:tblGrid>
              <a:tr h="4730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上线预热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上线宣传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35940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歌华开机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画面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上线前一周（嘉影提供）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魔方少儿上线宣传（嘉影提供）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80390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首页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portal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上线前一周（嘉影提供）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魔方少儿上线宣传（嘉影提供）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9755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少儿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portal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上线前一周（嘉影提供）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魔方少儿上线宣传（嘉影提供）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歌华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导视频道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上线前一周（嘉影提供）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魔方少儿上线宣传（嘉影提供）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81025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歌华有线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ITV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公众号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上线前一周（嘉影提供）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魔方少儿上线宣传（嘉影提供）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80390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歌华有线微信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公众号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上线前一周（嘉影提供）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魔方少儿上线宣传（嘉影提供）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66750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魔方少儿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订阅号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上线前一周（嘉影提供）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魔方少儿上线宣传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（嘉影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自有公众号）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67385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魔方少儿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服务号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上线前一周（嘉影提供）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魔方少儿上线宣传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（嘉影自有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公众号）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2525" y="1955165"/>
            <a:ext cx="5568315" cy="32092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6123" y="316710"/>
            <a:ext cx="7751445" cy="5359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一、活动宣传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歌华高清交互首页、少儿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Portal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35905" y="5355518"/>
            <a:ext cx="1449832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200">
              <a:lnSpc>
                <a:spcPct val="150000"/>
              </a:lnSpc>
              <a:defRPr/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歌华交互首页</a:t>
            </a: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2"/>
          <p:cNvSpPr txBox="1"/>
          <p:nvPr/>
        </p:nvSpPr>
        <p:spPr>
          <a:xfrm>
            <a:off x="8619027" y="5355518"/>
            <a:ext cx="2009968" cy="366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9200">
              <a:lnSpc>
                <a:spcPct val="150000"/>
              </a:lnSpc>
              <a:defRPr/>
            </a:pP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少儿</a:t>
            </a:r>
            <a:r>
              <a: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portal</a:t>
            </a:r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6" y="1955410"/>
            <a:ext cx="5706794" cy="32100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67800" y="4309745"/>
            <a:ext cx="1428750" cy="654685"/>
          </a:xfrm>
          <a:prstGeom prst="rect">
            <a:avLst/>
          </a:prstGeom>
          <a:noFill/>
          <a:ln w="28575">
            <a:solidFill>
              <a:srgbClr val="FFE1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TextBox 22"/>
          <p:cNvSpPr txBox="1"/>
          <p:nvPr/>
        </p:nvSpPr>
        <p:spPr>
          <a:xfrm>
            <a:off x="1080135" y="285115"/>
            <a:ext cx="7535545" cy="53594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十四、采购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计划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080135" y="1262380"/>
          <a:ext cx="9558020" cy="153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2460"/>
                <a:gridCol w="3173095"/>
                <a:gridCol w="3212465"/>
              </a:tblGrid>
              <a:tr h="5118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金额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118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汪汪队立大功玩具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套装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109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118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总价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5450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" y="2952115"/>
            <a:ext cx="5181600" cy="3230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05" y="3036570"/>
            <a:ext cx="3016250" cy="31464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í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şļïḓe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išliďè"/>
          <p:cNvSpPr>
            <a:spLocks noGrp="1"/>
          </p:cNvSpPr>
          <p:nvPr>
            <p:ph type="ctrTitle"/>
          </p:nvPr>
        </p:nvSpPr>
        <p:spPr>
          <a:xfrm>
            <a:off x="673100" y="1208046"/>
            <a:ext cx="10845798" cy="1621509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Thanks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660" y="273685"/>
            <a:ext cx="10987405" cy="55118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二、活动主题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--“</a:t>
            </a:r>
            <a:r>
              <a:rPr 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小朋友们集合啦</a:t>
            </a:r>
            <a:r>
              <a:rPr lang="en-US" alt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魔方少儿首亮相，与卡通明星一起学习成长吧！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3471" y="1329803"/>
            <a:ext cx="11711305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一、活动主题：</a:t>
            </a:r>
            <a:r>
              <a:rPr 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小朋友们集合啦！ 副标题：</a:t>
            </a:r>
            <a:r>
              <a:rPr 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魔方少儿首亮相，</a:t>
            </a:r>
            <a:r>
              <a:rPr 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与卡通明星一起学习成长吧！</a:t>
            </a:r>
            <a:endParaRPr 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二、活动对象：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魔方少儿频道3-14岁少儿及父母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三、活动时间：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一个月（上线时间待定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月下旬）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四、活动目的：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新频道推介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会员营销（月包年包销售）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、电视端：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栏目亮相：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歌华有线魔方少儿专区隆重亮相，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以少儿动漫、益智才艺、成长类少儿节目等为基础服务内容，打造智能电视端新型少儿专区，引导少年儿童正向价值观的“瑰丽童年”，让电视更有温度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销售转化：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吸引新用户进入魔方少儿专区、参与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游戏、观看并成为会员用户，提高线上销售收入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、手机端：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通过扫码关注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嘉影教育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微信公众号，为魔方少儿栏目积累更多自有渠道粉丝，增加会员销售新渠道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660" y="273685"/>
            <a:ext cx="10987405" cy="55118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二、活动主题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--“</a:t>
            </a:r>
            <a:r>
              <a:rPr 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小朋友们集合啦</a:t>
            </a:r>
            <a:r>
              <a:rPr lang="en-US" alt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魔方少儿首亮相，与卡通明星一起学习成长吧！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1660" y="824865"/>
            <a:ext cx="1102868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五、活动内容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集结四大动画片顶级流量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汪汪队立大功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”、 “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海绵宝宝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”、 “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萌鸡小队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”和 “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宇宙护卫队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”，增进用户对栏目的了解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提炼小朋友最爱的名场面设计互动小游戏，融入小朋友“看了又看，一玩再玩”的年龄特点，实现会员销售转化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六、奖品设置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非会员可以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获得虚拟奖品、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4大IP主题徽章（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0%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中奖率）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非会员订购成为会员用户，玩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大主题游戏参与抽奖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有机会获得汪汪队立大功玩具、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元年包兑换券，最高价值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3280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元实物奖品：乐高-宠物商店拼插积木玩具限量版*1份，数量有限，先到先得（每周释放，活动结束后赠送），也可以获得虚拟奖品（4大IP主题徽章）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660" y="273685"/>
            <a:ext cx="10987405" cy="55118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二、活动主题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--“</a:t>
            </a:r>
            <a:r>
              <a:rPr 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小朋友们集合啦</a:t>
            </a:r>
            <a:r>
              <a:rPr lang="en-US" alt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魔方少儿首亮相，与卡通明星一起学习成长吧！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2297" y="3289683"/>
            <a:ext cx="1098740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七、活动规则：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电视端：用户可免费参与一次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勇敢的Chase阿奇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爱探险的海绵宝宝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爱交朋友的麦奇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热情快乐的闪电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个场景的主题游戏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（一个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只可免费一次，一个用户共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次免费机会）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手机端：用户在电视端参与游戏后，扫描弹窗中二维码，关注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魔方少儿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微信公众号，进入手机端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活动页面，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了解栏目介绍并领取所中奖品，分享裂变，订购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元年包会员产品。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页面：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H5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页面向用户展现更多魔方少儿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头部动画、兴趣知识内容、专题推荐、会员订购、领奖专区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734060" y="1181735"/>
          <a:ext cx="10516870" cy="2244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/>
                <a:gridCol w="2229485"/>
                <a:gridCol w="2295525"/>
                <a:gridCol w="2080895"/>
                <a:gridCol w="2215515"/>
              </a:tblGrid>
              <a:tr h="1295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9BA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大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IP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主题徽章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（非会员）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9BA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汪汪队立大功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玩具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（会员）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9BA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年包兑换券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（会员）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9BA4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乐高-宠物商店拼插积木玩具限量版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（会员）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9BA4EC"/>
                    </a:solidFill>
                  </a:tcPr>
                </a:tc>
              </a:tr>
              <a:tr h="572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中奖率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非会员中奖概率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0%</a:t>
                      </a:r>
                      <a:endParaRPr lang="en-US" altLang="zh-CN" sz="16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每周释放数量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5973" y="304645"/>
            <a:ext cx="6923405" cy="5359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三、活动亮点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--4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大头部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形象吸引更多用户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6550" y="1083945"/>
            <a:ext cx="537908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游戏：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IP1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：勇敢的Chase阿奇（汪汪队）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IP2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爱探险的海绵宝宝（海绵宝宝）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IP3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：爱交朋友的麦奇（萌鸡小队）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IP4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：热情快乐的闪电（宇宙护卫队）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游戏概况：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平台热门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结合四大场景策划主题游戏，同时通过页面设计及文案体现，引导小朋友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勇敢、冒险、友情、快乐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等正向的品质及价值观。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勇敢的Chase阿奇：灭火救援的场景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爱探险的海绵宝宝：海底冒险的场景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爱交朋友的麦奇：森林游玩的场景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热情快乐的闪电：游乐园救援场景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715755" y="2894496"/>
            <a:ext cx="6043982" cy="3513856"/>
            <a:chOff x="9417" y="2868"/>
            <a:chExt cx="8997" cy="6008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431" y="3044"/>
              <a:ext cx="8893" cy="4989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0000" y="3111"/>
              <a:ext cx="1220" cy="461"/>
            </a:xfrm>
            <a:prstGeom prst="rect">
              <a:avLst/>
            </a:prstGeom>
            <a:solidFill>
              <a:srgbClr val="CCE77A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940" y="3139"/>
              <a:ext cx="1451" cy="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活动规则</a:t>
              </a: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6856" y="2868"/>
              <a:ext cx="1233" cy="1133"/>
            </a:xfrm>
            <a:prstGeom prst="rect">
              <a:avLst/>
            </a:prstGeom>
            <a:solidFill>
              <a:srgbClr val="CCE7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</a:t>
              </a:r>
              <a:endPara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417" y="7984"/>
              <a:ext cx="8997" cy="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点击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IP1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文案：欢迎来到魔方少儿玩游戏，和Chase阿奇一起救火吧（根据不同主题场景进行文案切换）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730" y="1135380"/>
            <a:ext cx="1098550" cy="11423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52565" y="2425065"/>
            <a:ext cx="1384935" cy="306705"/>
          </a:xfrm>
          <a:prstGeom prst="rect">
            <a:avLst/>
          </a:prstGeom>
          <a:solidFill>
            <a:srgbClr val="FFE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汪汪队立大功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84820" y="2425065"/>
            <a:ext cx="1080135" cy="306705"/>
          </a:xfrm>
          <a:prstGeom prst="rect">
            <a:avLst/>
          </a:prstGeom>
          <a:solidFill>
            <a:srgbClr val="FFE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海绵宝宝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720" y="1083945"/>
            <a:ext cx="1198245" cy="12465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281795" y="2425065"/>
            <a:ext cx="1198245" cy="306705"/>
          </a:xfrm>
          <a:prstGeom prst="rect">
            <a:avLst/>
          </a:prstGeom>
          <a:solidFill>
            <a:srgbClr val="FFE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萌鸡小队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4990" y="1137920"/>
            <a:ext cx="880110" cy="11379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615295" y="2425065"/>
            <a:ext cx="1080135" cy="306705"/>
          </a:xfrm>
          <a:prstGeom prst="rect">
            <a:avLst/>
          </a:prstGeom>
          <a:solidFill>
            <a:srgbClr val="FFE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宇宙护卫队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24525" y="1383665"/>
            <a:ext cx="701675" cy="645160"/>
          </a:xfrm>
          <a:prstGeom prst="rect">
            <a:avLst/>
          </a:prstGeom>
          <a:solidFill>
            <a:srgbClr val="00ACBF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大IP 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 descr="海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970" y="1147445"/>
            <a:ext cx="963930" cy="1118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4073" y="253845"/>
            <a:ext cx="7137400" cy="5359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活动亮点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--4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游戏设计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大主题互动场景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1175" y="1183640"/>
            <a:ext cx="636714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主题游戏一：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和勇敢的Chase阿奇一起救火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目的：通过灭火救援的场景，和汪汪队一起完成救火互动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任务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，在游戏的同时培养小朋友</a:t>
            </a:r>
            <a:r>
              <a:rPr 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坚强勇敢、乐于助人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的品质。</a:t>
            </a: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主题游戏二：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和爱探险的海绵宝宝进行海底探险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目的：通过海底探险的场景，和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海绵宝宝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一起完成冒险，在游戏的同时培养小朋友</a:t>
            </a:r>
            <a:r>
              <a:rPr 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热于探险、善于发现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的品质。</a:t>
            </a: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主题游戏三：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陪伴爱交朋友的麦奇完成森林旅程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目的：通过森林旅程的场景，和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爱交朋友的麦奇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一起完成旅行游戏，在游戏的同时培养小朋友</a:t>
            </a:r>
            <a:r>
              <a:rPr 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珍惜友情，互帮互助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的品质。</a:t>
            </a: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主题游戏四：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与热情快乐的闪电开展紧急救援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0" indent="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目的：通过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游乐园救援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的场景，和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热情快乐的闪电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一起完成救援游戏，在游戏的同时培养小朋友</a:t>
            </a:r>
            <a:r>
              <a:rPr 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热情快乐，处理困难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的品质。</a:t>
            </a:r>
            <a:endParaRPr 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9525" b="9525"/>
          <a:stretch>
            <a:fillRect/>
          </a:stretch>
        </p:blipFill>
        <p:spPr>
          <a:xfrm>
            <a:off x="6989537" y="3186056"/>
            <a:ext cx="5093150" cy="2521175"/>
          </a:xfrm>
          <a:prstGeom prst="rect">
            <a:avLst/>
          </a:prstGeom>
        </p:spPr>
      </p:pic>
      <p:pic>
        <p:nvPicPr>
          <p:cNvPr id="12" name="图片 11" descr="@DG5KY0MFW76)HTQ4}14BO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45" y="2056765"/>
            <a:ext cx="402590" cy="325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2134" r="12134"/>
          <a:stretch>
            <a:fillRect/>
          </a:stretch>
        </p:blipFill>
        <p:spPr>
          <a:xfrm>
            <a:off x="10435771" y="1887369"/>
            <a:ext cx="1646917" cy="12224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2208" r="12208"/>
          <a:stretch>
            <a:fillRect/>
          </a:stretch>
        </p:blipFill>
        <p:spPr>
          <a:xfrm>
            <a:off x="8712654" y="1887369"/>
            <a:ext cx="1646917" cy="122248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1143" r="11143"/>
          <a:stretch>
            <a:fillRect/>
          </a:stretch>
        </p:blipFill>
        <p:spPr>
          <a:xfrm>
            <a:off x="6989537" y="1887369"/>
            <a:ext cx="1646917" cy="1222488"/>
          </a:xfrm>
          <a:prstGeom prst="rect">
            <a:avLst/>
          </a:prstGeom>
        </p:spPr>
      </p:pic>
      <p:pic>
        <p:nvPicPr>
          <p:cNvPr id="13" name="图片 12" descr="@DG5KY0MFW76)HTQ4}14BO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770" y="4158615"/>
            <a:ext cx="508000" cy="410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918" y="232255"/>
            <a:ext cx="8531225" cy="5359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五、会员转化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吸引用户参与游戏 通过订购会员赢大奖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1820" y="879475"/>
            <a:ext cx="5698490" cy="489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游戏规则：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所有用户每次参与游戏中奖率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100%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，非会员用户只中虚拟奖品，购买会员后有机会中实物和虚拟奖品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非会员用户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非会员用户可免费试玩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次游戏，和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个卡通明星进行互动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、用户订购会员后可增加中奖概率，有机会获得乐高限量版等实物奖品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会员用户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、会员用户可不限次数畅玩四大主题游戏，在不同的场景游戏中和动画明星一起完成任务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、会员用户有机会获得虚拟和实物游戏奖品，进入动画场景，学习动画明星的优秀品质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、会员用户有专属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昵称，增加会员定制化权益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90945" y="1835150"/>
            <a:ext cx="5327650" cy="3187700"/>
          </a:xfrm>
          <a:prstGeom prst="rect">
            <a:avLst/>
          </a:prstGeom>
          <a:solidFill>
            <a:srgbClr val="9BA4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597775" y="2030095"/>
            <a:ext cx="2713990" cy="446405"/>
          </a:xfrm>
          <a:prstGeom prst="roundRect">
            <a:avLst/>
          </a:prstGeom>
          <a:solidFill>
            <a:srgbClr val="CCE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活动规则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6298" y="242415"/>
            <a:ext cx="7054850" cy="5359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1219200"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六、活动亮点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参与用户即刻领取活动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昵称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1510" y="1306195"/>
            <a:ext cx="54127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一、专属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昵称：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中选择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个，触发后台读取用户机顶盒等账号信息，前台昵称展示：勇敢的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Chase阿奇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****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****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用户机顶盒号后四位数）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可选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及昵称如下：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：勇敢的Chase阿奇（汪汪队）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：爱探险的海绵宝宝（海绵宝宝）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：爱交朋友的麦奇（萌鸡小队）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：热情快乐的闪电（宇宙护卫队）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 descr="微信图片_202103031105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0" y="2274570"/>
            <a:ext cx="5564505" cy="31286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23505" y="5483860"/>
            <a:ext cx="21189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互动游戏（设计中）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>
            <a:stCxn id="16" idx="3"/>
          </p:cNvCxnSpPr>
          <p:nvPr/>
        </p:nvCxnSpPr>
        <p:spPr>
          <a:xfrm flipV="1">
            <a:off x="4258945" y="3380740"/>
            <a:ext cx="1774190" cy="154813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51510" y="4726305"/>
            <a:ext cx="3607435" cy="40513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TABLE_BEAUTIFY" val="smartTable{d01bb4a9-efa8-4a38-b7e9-cf8fe2ba22aa}"/>
  <p:tag name="TABLE_ENDDRAG_ORIGIN_RECT" val="667*178"/>
  <p:tag name="TABLE_ENDDRAG_RECT" val="57*93*828*176"/>
</p:tagLst>
</file>

<file path=ppt/tags/tag10.xml><?xml version="1.0" encoding="utf-8"?>
<p:tagLst xmlns:p="http://schemas.openxmlformats.org/presentationml/2006/main">
  <p:tag name="KSO_WM_UNIT_PLACING_PICTURE" val="135650.175"/>
  <p:tag name="KSO_WM_BEAUTIFY_FLAG" val=""/>
  <p:tag name="KSO_WM_UNIT_TYPE" val=""/>
  <p:tag name="KSO_WM_UNIT_INDEX" val=""/>
  <p:tag name="KSO_WM_UNIT_ID" val=""/>
  <p:tag name="KSO_WM_UNIT_PLACING_PICTURE_USER_RELATIVERECTANGLE" val="{&quot;bottom&quot;:0,&quot;left&quot;:0,&quot;right&quot;:0,&quot;top&quot;:0}"/>
  <p:tag name="KSO_WM_UNIT_PLACING_PICTURE_COLLAGE_RELATIVERECTANGLE" val="{&quot;bottom&quot;:0,&quot;left&quot;:0,&quot;right&quot;:0,&quot;top&quot;:0}"/>
  <p:tag name="KSO_WM_UNIT_PLACING_PICTURE_COLLAGE_VIEWPORT" val="{&quot;height&quot;:1812.028148442668,&quot;width&quot;:1792.4942508027639}"/>
  <p:tag name="KSO_WM_UNIT_PLACING_PICTURE_INFO" val="{&quot;code&quot;:&quot;[1]&quot;,&quot;full_picture&quot;:false,&quot;last_crop_picture&quot;:&quot;[1]&quot;,&quot;scheme&quot;:&quot;8-5&quot;,&quot;spacing&quot;:5}"/>
  <p:tag name="KSO_WM_UNIT_PLACING_PICTURE_USER_VIEWPORT" val="{&quot;height&quot;:927.6326628952304,&quot;width&quot;:917.63266289523051}"/>
</p:tagLst>
</file>

<file path=ppt/tags/tag11.xml><?xml version="1.0" encoding="utf-8"?>
<p:tagLst xmlns:p="http://schemas.openxmlformats.org/presentationml/2006/main">
  <p:tag name="KSO_WM_UNIT_PLACING_PICTURE" val="135650.175"/>
  <p:tag name="KSO_WM_BEAUTIFY_FLAG" val=""/>
  <p:tag name="KSO_WM_UNIT_TYPE" val=""/>
  <p:tag name="KSO_WM_UNIT_INDEX" val=""/>
  <p:tag name="KSO_WM_UNIT_ID" val=""/>
  <p:tag name="KSO_WM_UNIT_PLACING_PICTURE_USER_RELATIVERECTANGLE" val="{&quot;bottom&quot;:0,&quot;left&quot;:0,&quot;right&quot;:0,&quot;top&quot;:0}"/>
  <p:tag name="KSO_WM_UNIT_PLACING_PICTURE_COLLAGE_RELATIVERECTANGLE" val="{&quot;bottom&quot;:0,&quot;left&quot;:0,&quot;right&quot;:0,&quot;top&quot;:0}"/>
  <p:tag name="KSO_WM_UNIT_PLACING_PICTURE_COLLAGE_VIEWPORT" val="{&quot;height&quot;:1812.028148442668,&quot;width&quot;:1792.4942508027639}"/>
  <p:tag name="KSO_WM_UNIT_PLACING_PICTURE_INFO" val="{&quot;code&quot;:&quot;[1]&quot;,&quot;full_picture&quot;:false,&quot;last_crop_picture&quot;:&quot;[1]&quot;,&quot;scheme&quot;:&quot;8-5&quot;,&quot;spacing&quot;:5}"/>
  <p:tag name="KSO_WM_UNIT_PLACING_PICTURE_USER_VIEWPORT" val="{&quot;height&quot;:927.6326628952304,&quot;width&quot;:917.63266289523051}"/>
</p:tagLst>
</file>

<file path=ppt/tags/tag12.xml><?xml version="1.0" encoding="utf-8"?>
<p:tagLst xmlns:p="http://schemas.openxmlformats.org/presentationml/2006/main">
  <p:tag name="KSO_WM_UNIT_PLACING_PICTURE" val="135650.175"/>
  <p:tag name="KSO_WM_BEAUTIFY_FLAG" val=""/>
  <p:tag name="KSO_WM_UNIT_TYPE" val=""/>
  <p:tag name="KSO_WM_UNIT_INDEX" val=""/>
  <p:tag name="KSO_WM_UNIT_ID" val=""/>
  <p:tag name="KSO_WM_UNIT_PLACING_PICTURE_USER_RELATIVERECTANGLE" val="{&quot;bottom&quot;:0,&quot;left&quot;:0,&quot;right&quot;:0,&quot;top&quot;:0}"/>
  <p:tag name="KSO_WM_UNIT_PLACING_PICTURE_COLLAGE_RELATIVERECTANGLE" val="{&quot;bottom&quot;:0,&quot;left&quot;:0,&quot;right&quot;:0,&quot;top&quot;:0}"/>
  <p:tag name="KSO_WM_UNIT_PLACING_PICTURE_COLLAGE_VIEWPORT" val="{&quot;height&quot;:1812.028148442668,&quot;width&quot;:1792.4942508027639}"/>
  <p:tag name="KSO_WM_UNIT_PLACING_PICTURE_INFO" val="{&quot;code&quot;:&quot;[1]&quot;,&quot;full_picture&quot;:false,&quot;last_crop_picture&quot;:&quot;[1]&quot;,&quot;scheme&quot;:&quot;8-5&quot;,&quot;spacing&quot;:5}"/>
  <p:tag name="KSO_WM_UNIT_PLACING_PICTURE_USER_VIEWPORT" val="{&quot;height&quot;:927.6326628952304,&quot;width&quot;:917.63266289523051}"/>
</p:tagLst>
</file>

<file path=ppt/tags/tag13.xml><?xml version="1.0" encoding="utf-8"?>
<p:tagLst xmlns:p="http://schemas.openxmlformats.org/presentationml/2006/main">
  <p:tag name="KSO_WM_UNIT_PLACING_PICTURE_USER_VIEWPORT" val="{&quot;height&quot;:2057,&quot;width&quot;:1907}"/>
  <p:tag name="KSO_WM_UNIT_PLACING_PICTURE_USER_RELATIVERECTANGLE" val="{&quot;bottom&quot;:0,&quot;left&quot;:0,&quot;right&quot;:0,&quot;top&quot;:0}"/>
  <p:tag name="KSO_WM_UNIT_PLACING_PICTURE_COLLAGE_RELATIVERECTANGLE" val="{&quot;bottom&quot;:0.15590173263472351,&quot;left&quot;:0,&quot;right&quot;:0,&quot;top&quot;:0.15590173263472351}"/>
  <p:tag name="KSO_WM_UNIT_PLACING_PICTURE_COLLAGE_VIEWPORT" val="{&quot;height&quot;:2835.2456085034237,&quot;width&quot;:3819.3952732843723}"/>
  <p:tag name="KSO_WM_UNIT_PLACING_PICTURE_INFO" val="{&quot;code&quot;:&quot;[1]&quot;,&quot;full_picture&quot;:false,&quot;last_crop_picture&quot;:&quot;[1]&quot;,&quot;scheme&quot;:&quot;8-5&quot;,&quot;spacing&quot;:5}"/>
  <p:tag name="KSO_WM_UNIT_PLACING_PICTURE" val="135650.175"/>
  <p:tag name="KSO_WM_BEAUTIFY_FLAG" val=""/>
  <p:tag name="KSO_WM_UNIT_TYPE" val=""/>
  <p:tag name="KSO_WM_UNIT_INDEX" val=""/>
  <p:tag name="KSO_WM_UNIT_ID" val=""/>
</p:tagLst>
</file>

<file path=ppt/tags/tag14.xml><?xml version="1.0" encoding="utf-8"?>
<p:tagLst xmlns:p="http://schemas.openxmlformats.org/presentationml/2006/main">
  <p:tag name="KSO_WM_UNIT_PLACING_PICTURE_USER_VIEWPORT" val="{&quot;height&quot;:1953,&quot;width&quot;:1864}"/>
  <p:tag name="KSO_WM_UNIT_PLACING_PICTURE_USER_RELATIVERECTANGLE" val="{&quot;bottom&quot;:0,&quot;left&quot;:0,&quot;right&quot;:0,&quot;top&quot;:0}"/>
  <p:tag name="KSO_WM_UNIT_PLACING_PICTURE_COLLAGE_RELATIVERECTANGLE" val="{&quot;bottom&quot;:0.017584961806779601,&quot;left&quot;:0,&quot;right&quot;:0,&quot;top&quot;:0.017584961806779601}"/>
  <p:tag name="KSO_WM_UNIT_PLACING_PICTURE_COLLAGE_VIEWPORT" val="{&quot;height&quot;:1812.028148442668,&quot;width&quot;:1792.4942508027639}"/>
  <p:tag name="KSO_WM_UNIT_PLACING_PICTURE_INFO" val="{&quot;code&quot;:&quot;[1]&quot;,&quot;full_picture&quot;:false,&quot;last_crop_picture&quot;:&quot;[1]&quot;,&quot;scheme&quot;:&quot;8-5&quot;,&quot;spacing&quot;:5}"/>
  <p:tag name="KSO_WM_UNIT_PLACING_PICTURE" val="135650.175"/>
  <p:tag name="KSO_WM_BEAUTIFY_FLAG" val=""/>
  <p:tag name="KSO_WM_UNIT_TYPE" val=""/>
  <p:tag name="KSO_WM_UNIT_INDEX" val=""/>
  <p:tag name="KSO_WM_UNIT_ID" val=""/>
</p:tagLst>
</file>

<file path=ppt/tags/tag15.xml><?xml version="1.0" encoding="utf-8"?>
<p:tagLst xmlns:p="http://schemas.openxmlformats.org/presentationml/2006/main">
  <p:tag name="KSO_WM_UNIT_TABLE_BEAUTIFY" val="smartTable{d01bb4a9-efa8-4a38-b7e9-cf8fe2ba22aa}"/>
  <p:tag name="TABLE_ENDDRAG_ORIGIN_RECT" val="303*165"/>
  <p:tag name="TABLE_ENDDRAG_RECT" val="58*297*387*166"/>
</p:tagLst>
</file>

<file path=ppt/tags/tag16.xml><?xml version="1.0" encoding="utf-8"?>
<p:tagLst xmlns:p="http://schemas.openxmlformats.org/presentationml/2006/main">
  <p:tag name="KSO_WM_UNIT_PLACING_PICTURE_USER_VIEWPORT" val="{&quot;height&quot;:5755,&quot;width&quot;:10230}"/>
</p:tagLst>
</file>

<file path=ppt/tags/tag17.xml><?xml version="1.0" encoding="utf-8"?>
<p:tagLst xmlns:p="http://schemas.openxmlformats.org/presentationml/2006/main">
  <p:tag name="KSO_WM_UNIT_TABLE_BEAUTIFY" val="smartTable{ea5e8c7c-220f-4a5d-8d67-329be4a0f046}"/>
  <p:tag name="TABLE_ENDDRAG_ORIGIN_RECT" val="926*391"/>
  <p:tag name="TABLE_ENDDRAG_RECT" val="16*82*926*402"/>
</p:tagLst>
</file>

<file path=ppt/tags/tag18.xml><?xml version="1.0" encoding="utf-8"?>
<p:tagLst xmlns:p="http://schemas.openxmlformats.org/presentationml/2006/main">
  <p:tag name="KSO_WM_UNIT_TABLE_BEAUTIFY" val="smartTable{ea5e8c7c-220f-4a5d-8d67-329be4a0f046}"/>
  <p:tag name="TABLE_ENDDRAG_ORIGIN_RECT" val="672*123"/>
  <p:tag name="TABLE_ENDDRAG_RECT" val="85*99*752*120"/>
</p:tagLst>
</file>

<file path=ppt/tags/tag19.xml><?xml version="1.0" encoding="utf-8"?>
<p:tagLst xmlns:p="http://schemas.openxmlformats.org/presentationml/2006/main">
  <p:tag name="ISLIDE.THEME" val="f43f5a7a-15a8-4688-87cd-f28c293a1310"/>
</p:tagLst>
</file>

<file path=ppt/tags/tag2.xml><?xml version="1.0" encoding="utf-8"?>
<p:tagLst xmlns:p="http://schemas.openxmlformats.org/presentationml/2006/main">
  <p:tag name="KSO_WM_UNIT_PLACING_PICTURE_USER_VIEWPORT" val="{&quot;height&quot;:8616,&quot;width&quot;:15360}"/>
</p:tagLst>
</file>

<file path=ppt/tags/tag3.xml><?xml version="1.0" encoding="utf-8"?>
<p:tagLst xmlns:p="http://schemas.openxmlformats.org/presentationml/2006/main">
  <p:tag name="KSO_WM_UNIT_PLACING_PICTURE_USER_VIEWPORT" val="{&quot;height&quot;:2989,&quot;width&quot;:4888}"/>
  <p:tag name="KSO_WM_UNIT_PLACING_PICTURE_USER_RELATIVERECTANGLE" val="{&quot;bottom&quot;:0,&quot;left&quot;:0,&quot;right&quot;:0,&quot;top&quot;:0}"/>
  <p:tag name="KSO_WM_UNIT_PLACING_PICTURE_COLLAGE_RELATIVERECTANGLE" val="{&quot;bottom&quot;:0.095245382782767091,&quot;left&quot;:0,&quot;right&quot;:0,&quot;top&quot;:0.095245382782767091}"/>
  <p:tag name="KSO_WM_UNIT_PLACING_PICTURE_COLLAGE_VIEWPORT" val="{&quot;height&quot;:3970.3543484335642,&quot;width&quot;:8020.7086968671283}"/>
  <p:tag name="KSO_WM_UNIT_PLACING_PICTURE_INFO" val="{&quot;code&quot;:&quot;bcA[1]&quot;,&quot;full_picture&quot;:false,&quot;last_crop_picture&quot;:&quot;bcA[1]&quot;,&quot;scheme&quot;:&quot;4-8&quot;,&quot;spacing&quot;:5}"/>
  <p:tag name="KSO_WM_UNIT_PLACING_PICTURE" val="150206.816"/>
  <p:tag name="KSO_WM_BEAUTIFY_FLAG" val=""/>
  <p:tag name="KSO_WM_UNIT_TYPE" val=""/>
  <p:tag name="KSO_WM_UNIT_INDEX" val=""/>
  <p:tag name="KSO_WM_UNIT_ID" val=""/>
</p:tagLst>
</file>

<file path=ppt/tags/tag4.xml><?xml version="1.0" encoding="utf-8"?>
<p:tagLst xmlns:p="http://schemas.openxmlformats.org/presentationml/2006/main">
  <p:tag name="KSO_WM_UNIT_PLACING_PICTURE_USER_VIEWPORT" val="{&quot;height&quot;:2433,&quot;width&quot;:4328}"/>
  <p:tag name="KSO_WM_UNIT_PLACING_PICTURE_USER_RELATIVERECTANGLE" val="{&quot;bottom&quot;:0,&quot;left&quot;:0,&quot;right&quot;:0,&quot;top&quot;:0}"/>
  <p:tag name="KSO_WM_UNIT_PLACING_PICTURE_COLLAGE_RELATIVERECTANGLE" val="{&quot;bottom&quot;:0,&quot;left&quot;:0.12133770860310626,&quot;right&quot;:0.12133770860310626,&quot;top&quot;:0}"/>
  <p:tag name="KSO_WM_UNIT_PLACING_PICTURE_COLLAGE_VIEWPORT" val="{&quot;height&quot;:1925.1771742167821,&quot;width&quot;:2593.5695656223766}"/>
  <p:tag name="KSO_WM_UNIT_PLACING_PICTURE_INFO" val="{&quot;code&quot;:&quot;bcA[1]&quot;,&quot;full_picture&quot;:false,&quot;last_crop_picture&quot;:&quot;bcA[1]&quot;,&quot;scheme&quot;:&quot;4-8&quot;,&quot;spacing&quot;:5}"/>
  <p:tag name="KSO_WM_UNIT_PLACING_PICTURE" val="150206.816"/>
  <p:tag name="KSO_WM_BEAUTIFY_FLAG" val=""/>
  <p:tag name="KSO_WM_UNIT_TYPE" val=""/>
  <p:tag name="KSO_WM_UNIT_INDEX" val=""/>
  <p:tag name="KSO_WM_UNIT_ID" val=""/>
</p:tagLst>
</file>

<file path=ppt/tags/tag5.xml><?xml version="1.0" encoding="utf-8"?>
<p:tagLst xmlns:p="http://schemas.openxmlformats.org/presentationml/2006/main">
  <p:tag name="KSO_WM_UNIT_PLACING_PICTURE_USER_VIEWPORT" val="{&quot;height&quot;:2426,&quot;width&quot;:4324}"/>
  <p:tag name="KSO_WM_UNIT_PLACING_PICTURE_USER_RELATIVERECTANGLE" val="{&quot;bottom&quot;:0,&quot;left&quot;:0,&quot;right&quot;:0,&quot;top&quot;:0}"/>
  <p:tag name="KSO_WM_UNIT_PLACING_PICTURE_COLLAGE_RELATIVERECTANGLE" val="{&quot;bottom&quot;:0,&quot;left&quot;:0.12207787925238921,&quot;right&quot;:0.12207787925238921,&quot;top&quot;:0}"/>
  <p:tag name="KSO_WM_UNIT_PLACING_PICTURE_COLLAGE_VIEWPORT" val="{&quot;height&quot;:1925.1771742167821,&quot;width&quot;:2593.5695656223766}"/>
  <p:tag name="KSO_WM_UNIT_PLACING_PICTURE_INFO" val="{&quot;code&quot;:&quot;bcA[1]&quot;,&quot;full_picture&quot;:false,&quot;last_crop_picture&quot;:&quot;bcA[1]&quot;,&quot;scheme&quot;:&quot;4-8&quot;,&quot;spacing&quot;:5}"/>
  <p:tag name="KSO_WM_UNIT_PLACING_PICTURE" val="150206.816"/>
  <p:tag name="KSO_WM_BEAUTIFY_FLAG" val=""/>
  <p:tag name="KSO_WM_UNIT_TYPE" val=""/>
  <p:tag name="KSO_WM_UNIT_INDEX" val=""/>
  <p:tag name="KSO_WM_UNIT_ID" val=""/>
</p:tagLst>
</file>

<file path=ppt/tags/tag6.xml><?xml version="1.0" encoding="utf-8"?>
<p:tagLst xmlns:p="http://schemas.openxmlformats.org/presentationml/2006/main">
  <p:tag name="KSO_WM_UNIT_PLACING_PICTURE_USER_VIEWPORT" val="{&quot;height&quot;:2698,&quot;width&quot;:4677}"/>
  <p:tag name="KSO_WM_UNIT_PLACING_PICTURE_USER_RELATIVERECTANGLE" val="{&quot;bottom&quot;:0,&quot;left&quot;:0,&quot;right&quot;:0,&quot;top&quot;:0}"/>
  <p:tag name="KSO_WM_UNIT_PLACING_PICTURE_COLLAGE_RELATIVERECTANGLE" val="{&quot;bottom&quot;:0,&quot;left&quot;:0.11142775438381423,&quot;right&quot;:0.11142775438381423,&quot;top&quot;:0}"/>
  <p:tag name="KSO_WM_UNIT_PLACING_PICTURE_COLLAGE_VIEWPORT" val="{&quot;height&quot;:1925.1771742167821,&quot;width&quot;:2593.5695656223766}"/>
  <p:tag name="KSO_WM_UNIT_PLACING_PICTURE_INFO" val="{&quot;code&quot;:&quot;bcA[1]&quot;,&quot;full_picture&quot;:false,&quot;last_crop_picture&quot;:&quot;bcA[1]&quot;,&quot;scheme&quot;:&quot;4-8&quot;,&quot;spacing&quot;:5}"/>
  <p:tag name="KSO_WM_UNIT_PLACING_PICTURE" val="150206.816"/>
  <p:tag name="KSO_WM_BEAUTIFY_FLAG" val=""/>
  <p:tag name="KSO_WM_UNIT_TYPE" val=""/>
  <p:tag name="KSO_WM_UNIT_INDEX" val=""/>
  <p:tag name="KSO_WM_UNIT_ID" val=""/>
</p:tagLst>
</file>

<file path=ppt/tags/tag7.xml><?xml version="1.0" encoding="utf-8"?>
<p:tagLst xmlns:p="http://schemas.openxmlformats.org/presentationml/2006/main">
  <p:tag name="KSO_WM_UNIT_PLACING_PICTURE_USER_VIEWPORT" val="{&quot;height&quot;:2024,&quot;width&quot;:2283}"/>
  <p:tag name="KSO_WM_UNIT_PLACING_PICTURE_USER_RELATIVERECTANGLE" val="{&quot;bottom&quot;:0,&quot;left&quot;:0,&quot;right&quot;:0,&quot;top&quot;:0}"/>
  <p:tag name="KSO_WM_UNIT_PLACING_PICTURE_COLLAGE_RELATIVERECTANGLE" val="{&quot;bottom&quot;:0.081339981983279047,&quot;left&quot;:0,&quot;right&quot;:0,&quot;top&quot;:0.081339981983279047}"/>
  <p:tag name="KSO_WM_UNIT_PLACING_PICTURE_COLLAGE_VIEWPORT" val="{&quot;height&quot;:2835.2456085034237,&quot;width&quot;:3819.3952732843723}"/>
  <p:tag name="KSO_WM_UNIT_PLACING_PICTURE_INFO" val="{&quot;code&quot;:&quot;[1]&quot;,&quot;full_picture&quot;:false,&quot;last_crop_picture&quot;:&quot;[1]&quot;,&quot;scheme&quot;:&quot;8-5&quot;,&quot;spacing&quot;:5}"/>
  <p:tag name="KSO_WM_UNIT_PLACING_PICTURE" val="135650.175"/>
  <p:tag name="KSO_WM_BEAUTIFY_FLAG" val=""/>
  <p:tag name="KSO_WM_UNIT_TYPE" val=""/>
  <p:tag name="KSO_WM_UNIT_INDEX" val=""/>
  <p:tag name="KSO_WM_UNIT_ID" val=""/>
</p:tagLst>
</file>

<file path=ppt/tags/tag8.xml><?xml version="1.0" encoding="utf-8"?>
<p:tagLst xmlns:p="http://schemas.openxmlformats.org/presentationml/2006/main">
  <p:tag name="KSO_WM_UNIT_PLACING_PICTURE" val="135650.175"/>
  <p:tag name="KSO_WM_BEAUTIFY_FLAG" val=""/>
  <p:tag name="KSO_WM_UNIT_TYPE" val=""/>
  <p:tag name="KSO_WM_UNIT_INDEX" val=""/>
  <p:tag name="KSO_WM_UNIT_ID" val=""/>
  <p:tag name="KSO_WM_UNIT_PLACING_PICTURE_USER_RELATIVERECTANGLE" val="{&quot;bottom&quot;:0,&quot;left&quot;:0,&quot;right&quot;:0,&quot;top&quot;:0}"/>
  <p:tag name="KSO_WM_UNIT_PLACING_PICTURE_COLLAGE_RELATIVERECTANGLE" val="{&quot;bottom&quot;:0,&quot;left&quot;:0,&quot;right&quot;:0,&quot;top&quot;:0}"/>
  <p:tag name="KSO_WM_UNIT_PLACING_PICTURE_COLLAGE_VIEWPORT" val="{&quot;height&quot;:1812.028148442668,&quot;width&quot;:1792.4942508027639}"/>
  <p:tag name="KSO_WM_UNIT_PLACING_PICTURE_INFO" val="{&quot;code&quot;:&quot;[1]&quot;,&quot;full_picture&quot;:false,&quot;last_crop_picture&quot;:&quot;[1]&quot;,&quot;scheme&quot;:&quot;8-5&quot;,&quot;spacing&quot;:5}"/>
  <p:tag name="KSO_WM_UNIT_PLACING_PICTURE_USER_VIEWPORT" val="{&quot;height&quot;:927.6326628952304,&quot;width&quot;:917.63266289523051}"/>
</p:tagLst>
</file>

<file path=ppt/tags/tag9.xml><?xml version="1.0" encoding="utf-8"?>
<p:tagLst xmlns:p="http://schemas.openxmlformats.org/presentationml/2006/main">
  <p:tag name="KSO_WM_UNIT_PLACING_PICTURE" val="135650.175"/>
  <p:tag name="KSO_WM_BEAUTIFY_FLAG" val=""/>
  <p:tag name="KSO_WM_UNIT_TYPE" val=""/>
  <p:tag name="KSO_WM_UNIT_INDEX" val=""/>
  <p:tag name="KSO_WM_UNIT_ID" val=""/>
  <p:tag name="KSO_WM_UNIT_PLACING_PICTURE_USER_RELATIVERECTANGLE" val="{&quot;bottom&quot;:0,&quot;left&quot;:0,&quot;right&quot;:0,&quot;top&quot;:0}"/>
  <p:tag name="KSO_WM_UNIT_PLACING_PICTURE_COLLAGE_RELATIVERECTANGLE" val="{&quot;bottom&quot;:0,&quot;left&quot;:0,&quot;right&quot;:0,&quot;top&quot;:0}"/>
  <p:tag name="KSO_WM_UNIT_PLACING_PICTURE_COLLAGE_VIEWPORT" val="{&quot;height&quot;:1812.028148442668,&quot;width&quot;:1792.4942508027639}"/>
  <p:tag name="KSO_WM_UNIT_PLACING_PICTURE_INFO" val="{&quot;code&quot;:&quot;[1]&quot;,&quot;full_picture&quot;:false,&quot;last_crop_picture&quot;:&quot;[1]&quot;,&quot;scheme&quot;:&quot;8-5&quot;,&quot;spacing&quot;:5}"/>
  <p:tag name="KSO_WM_UNIT_PLACING_PICTURE_USER_VIEWPORT" val="{&quot;height&quot;:927.6326628952304,&quot;width&quot;:917.63266289523051}"/>
</p:tagLst>
</file>

<file path=ppt/theme/theme1.xml><?xml version="1.0" encoding="utf-8"?>
<a:theme xmlns:a="http://schemas.openxmlformats.org/drawingml/2006/main" name="主题5">
  <a:themeElements>
    <a:clrScheme name="蓝色插画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50358"/>
      </a:accent1>
      <a:accent2>
        <a:srgbClr val="141268"/>
      </a:accent2>
      <a:accent3>
        <a:srgbClr val="5167A4"/>
      </a:accent3>
      <a:accent4>
        <a:srgbClr val="3FA692"/>
      </a:accent4>
      <a:accent5>
        <a:srgbClr val="4340A9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主题5</Template>
  <TotalTime>0</TotalTime>
  <Words>4666</Words>
  <Application>WPS 演示</Application>
  <PresentationFormat>宽屏</PresentationFormat>
  <Paragraphs>419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Calibri</vt:lpstr>
      <vt:lpstr>Arial Unicode MS</vt:lpstr>
      <vt:lpstr>等线</vt:lpstr>
      <vt:lpstr>主题5</vt:lpstr>
      <vt:lpstr>自定义设计方案</vt:lpstr>
      <vt:lpstr> 活动上线方案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童年 littlePeople 上线方案</dc:title>
  <dc:creator>Browning Wang</dc:creator>
  <cp:lastModifiedBy>朱锐</cp:lastModifiedBy>
  <cp:revision>246</cp:revision>
  <cp:lastPrinted>2019-06-05T16:00:00Z</cp:lastPrinted>
  <dcterms:created xsi:type="dcterms:W3CDTF">2021-01-25T08:38:00Z</dcterms:created>
  <dcterms:modified xsi:type="dcterms:W3CDTF">2021-04-08T06:09:06Z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2052-11.1.0.10446</vt:lpwstr>
  </property>
  <property fmtid="{D5CDD505-2E9C-101B-9397-08002B2CF9AE}" pid="4" name="ICV">
    <vt:lpwstr>C218073684A44F07956BBAC9837CE0E2</vt:lpwstr>
  </property>
</Properties>
</file>